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3b5afad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3b5afad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3b5afad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3b5afad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3b5afadb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3b5afadb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b5afadb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3b5afadb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b5afadb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b5afadb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b5afadb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b5afadb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7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b5afadb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3b5afadb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b5afadb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3b5afadb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714300" y="1275175"/>
            <a:ext cx="7715400" cy="2272800"/>
          </a:xfrm>
          <a:prstGeom prst="roundRect">
            <a:avLst>
              <a:gd name="adj" fmla="val 1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Структуризация данных логов сервера</a:t>
            </a:r>
          </a:p>
          <a:p>
            <a:pPr lvl="0" algn="ctr"/>
            <a:r>
              <a:rPr lang="ru-RU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аналитической </a:t>
            </a:r>
            <a:r>
              <a:rPr lang="ru-RU" sz="2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обработки</a:t>
            </a:r>
          </a:p>
          <a:p>
            <a:pPr lvl="0" algn="ctr"/>
            <a:endParaRPr lang="ru"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2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Ростелеком</a:t>
            </a:r>
            <a:endParaRPr sz="2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76590" y="3180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b="1" dirty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Дети </a:t>
            </a:r>
            <a:r>
              <a:rPr lang="en-US" b="1" dirty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GPT</a:t>
            </a:r>
            <a:endParaRPr b="1" dirty="0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6878254" y="3180284"/>
            <a:ext cx="2098623" cy="889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Ефимов Иван</a:t>
            </a:r>
          </a:p>
          <a:p>
            <a:pPr marL="0" lvl="0" indent="0" algn="ctr">
              <a:lnSpc>
                <a:spcPct val="95000"/>
              </a:lnSpc>
              <a:spcAft>
                <a:spcPts val="1200"/>
              </a:spcAft>
              <a:buNone/>
            </a:pPr>
            <a:r>
              <a:rPr lang="ru-RU" sz="10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Координатор проекта</a:t>
            </a:r>
            <a:endParaRPr sz="10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618204" y="1145248"/>
            <a:ext cx="1780584" cy="1780584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chemeClr val="accent1"/>
            </a:glow>
            <a:outerShdw blurRad="107950" dist="12700" dir="5400000" algn="ctr">
              <a:schemeClr val="bg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827739" y="1145248"/>
            <a:ext cx="1780584" cy="178058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glow rad="127000">
              <a:schemeClr val="accent1"/>
            </a:glow>
            <a:outerShdw blurRad="107950" dist="12700" dir="5400000" algn="ctr">
              <a:schemeClr val="bg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7016606" y="1145248"/>
            <a:ext cx="1780584" cy="1780584"/>
          </a:xfrm>
          <a:prstGeom prst="ellipse">
            <a:avLst/>
          </a:prstGeom>
          <a:blipFill>
            <a:blip r:embed="rId7"/>
            <a:srcRect/>
            <a:stretch>
              <a:fillRect l="2500" r="-2500"/>
            </a:stretch>
          </a:blipFill>
          <a:ln>
            <a:solidFill>
              <a:schemeClr val="accent1"/>
            </a:solidFill>
          </a:ln>
          <a:effectLst>
            <a:glow rad="127000">
              <a:schemeClr val="accent1"/>
            </a:glow>
            <a:outerShdw blurRad="107950" dist="12700" dir="5400000" algn="ctr">
              <a:schemeClr val="bg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5"/>
          <p:cNvSpPr/>
          <p:nvPr/>
        </p:nvSpPr>
        <p:spPr>
          <a:xfrm>
            <a:off x="408669" y="1145248"/>
            <a:ext cx="1780584" cy="178058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glow rad="127000">
              <a:schemeClr val="accent1"/>
            </a:glow>
            <a:outerShdw blurRad="107950" dist="12700" dir="5400000" algn="ctr">
              <a:schemeClr val="bg1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5;p15"/>
          <p:cNvSpPr txBox="1">
            <a:spLocks/>
          </p:cNvSpPr>
          <p:nvPr/>
        </p:nvSpPr>
        <p:spPr>
          <a:xfrm>
            <a:off x="4668719" y="3180284"/>
            <a:ext cx="2098623" cy="88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r>
              <a:rPr lang="ru-RU" sz="14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Алёшкин Максим</a:t>
            </a: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None/>
            </a:pPr>
            <a:r>
              <a:rPr lang="ru-RU" sz="10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Технический дизайнер</a:t>
            </a:r>
            <a:endParaRPr lang="ru-RU" sz="1000" dirty="0" smtClean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endParaRPr lang="ru-RU" sz="1400" dirty="0" smtClean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endParaRPr lang="ru-RU" sz="14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65;p15"/>
          <p:cNvSpPr txBox="1">
            <a:spLocks/>
          </p:cNvSpPr>
          <p:nvPr/>
        </p:nvSpPr>
        <p:spPr>
          <a:xfrm>
            <a:off x="249649" y="3180284"/>
            <a:ext cx="2098623" cy="88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r>
              <a:rPr lang="ru-RU" sz="20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Негода Даниил</a:t>
            </a: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None/>
            </a:pPr>
            <a:r>
              <a:rPr lang="ru-RU" sz="14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Ведущий </a:t>
            </a:r>
            <a:r>
              <a:rPr lang="en-US" sz="14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backend-</a:t>
            </a:r>
            <a:r>
              <a:rPr lang="ru-RU" sz="14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lang="ru-RU" sz="1400" dirty="0" smtClean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endParaRPr lang="ru-RU" sz="14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65;p15"/>
          <p:cNvSpPr txBox="1">
            <a:spLocks/>
          </p:cNvSpPr>
          <p:nvPr/>
        </p:nvSpPr>
        <p:spPr>
          <a:xfrm>
            <a:off x="2459184" y="3180284"/>
            <a:ext cx="2098623" cy="889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95000"/>
              </a:lnSpc>
              <a:spcAft>
                <a:spcPts val="1200"/>
              </a:spcAft>
              <a:buFont typeface="Arial"/>
              <a:buNone/>
            </a:pPr>
            <a:r>
              <a:rPr lang="ru-RU" sz="22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Лиходед Артём</a:t>
            </a:r>
          </a:p>
          <a:p>
            <a:pPr marL="0" indent="0" algn="ctr">
              <a:lnSpc>
                <a:spcPct val="95000"/>
              </a:lnSpc>
              <a:spcAft>
                <a:spcPts val="1200"/>
              </a:spcAft>
              <a:buNone/>
            </a:pP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Ведущий </a:t>
            </a:r>
            <a:r>
              <a:rPr lang="en-US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frontend-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lang="ru-RU" sz="16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Проблема/задача</a:t>
            </a:r>
            <a:endParaRPr dirty="0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17935"/>
              </p:ext>
            </p:extLst>
          </p:nvPr>
        </p:nvGraphicFramePr>
        <p:xfrm>
          <a:off x="382249" y="1017726"/>
          <a:ext cx="8207115" cy="3657762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4228490">
                  <a:extLst>
                    <a:ext uri="{9D8B030D-6E8A-4147-A177-3AD203B41FA5}">
                      <a16:colId xmlns:a16="http://schemas.microsoft.com/office/drawing/2014/main" val="1131384141"/>
                    </a:ext>
                  </a:extLst>
                </a:gridCol>
                <a:gridCol w="3978625">
                  <a:extLst>
                    <a:ext uri="{9D8B030D-6E8A-4147-A177-3AD203B41FA5}">
                      <a16:colId xmlns:a16="http://schemas.microsoft.com/office/drawing/2014/main" val="3503201842"/>
                    </a:ext>
                  </a:extLst>
                </a:gridCol>
              </a:tblGrid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</a:rPr>
                        <a:t>Проблема</a:t>
                      </a: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effectLst/>
                        </a:rPr>
                        <a:t>Задача</a:t>
                      </a:r>
                      <a:endParaRPr lang="ru-RU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07689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effectLst/>
                        </a:rPr>
                        <a:t>Медленная обработка файлов</a:t>
                      </a: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effectLst/>
                        </a:rPr>
                        <a:t>Реализовать</a:t>
                      </a:r>
                      <a:r>
                        <a:rPr lang="ru-RU" baseline="0" dirty="0" smtClean="0">
                          <a:effectLst/>
                        </a:rPr>
                        <a:t> м</a:t>
                      </a:r>
                      <a:r>
                        <a:rPr lang="ru-RU" dirty="0" smtClean="0">
                          <a:effectLst/>
                        </a:rPr>
                        <a:t>ногопоточный </a:t>
                      </a:r>
                      <a:r>
                        <a:rPr lang="ru-RU" dirty="0" err="1">
                          <a:effectLst/>
                        </a:rPr>
                        <a:t>парсинг</a:t>
                      </a:r>
                      <a:endParaRPr lang="ru-RU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932956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effectLst/>
                        </a:rPr>
                        <a:t>Большие объемы данных</a:t>
                      </a: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effectLst/>
                        </a:rPr>
                        <a:t>Выбрать оптимальную </a:t>
                      </a:r>
                      <a:r>
                        <a:rPr lang="ru-RU" dirty="0">
                          <a:effectLst/>
                        </a:rPr>
                        <a:t>СУБД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15961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>
                          <a:effectLst/>
                        </a:rPr>
                        <a:t>Дублирование записей</a:t>
                      </a: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effectLst/>
                        </a:rPr>
                        <a:t>Хеширование логов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54616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effectLst/>
                        </a:rPr>
                        <a:t>Вывод</a:t>
                      </a:r>
                      <a:r>
                        <a:rPr lang="ru-RU" baseline="0" dirty="0" smtClean="0">
                          <a:effectLst/>
                        </a:rPr>
                        <a:t> данных</a:t>
                      </a:r>
                      <a:endParaRPr lang="ru-RU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Реализовать вывод данных в удобный формат для практического использования</a:t>
                      </a:r>
                      <a:endParaRPr lang="ru-RU" dirty="0"/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80399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effectLst/>
                        </a:rPr>
                        <a:t>Малый</a:t>
                      </a:r>
                      <a:r>
                        <a:rPr lang="ru-RU" baseline="0" dirty="0" smtClean="0">
                          <a:effectLst/>
                        </a:rPr>
                        <a:t> круг возможностей приложения</a:t>
                      </a:r>
                      <a:endParaRPr lang="ru-RU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Реализация дополнительного</a:t>
                      </a:r>
                      <a:r>
                        <a:rPr lang="ru-RU" baseline="0" dirty="0" smtClean="0"/>
                        <a:t> функционала</a:t>
                      </a:r>
                      <a:endParaRPr lang="ru-RU" dirty="0"/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811616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effectLst/>
                        </a:rPr>
                        <a:t>Отсутствие интерфейса</a:t>
                      </a:r>
                    </a:p>
                  </a:txBody>
                  <a:tcPr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effectLst/>
                        </a:rPr>
                        <a:t>Графическое </a:t>
                      </a:r>
                      <a:r>
                        <a:rPr lang="ru-RU" dirty="0" smtClean="0">
                          <a:effectLst/>
                        </a:rPr>
                        <a:t>приложение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325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Решение</a:t>
            </a:r>
            <a:endParaRPr dirty="0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11700" y="1212275"/>
            <a:ext cx="8118000" cy="1083593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Разработка инструмента </a:t>
            </a: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для автоматической обработки логов веб-серверов с возможностью анализа и визуализации 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данных, который преобразует </a:t>
            </a: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неструктурированные </a:t>
            </a:r>
            <a:r>
              <a:rPr lang="ru-RU" sz="1600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логи</a:t>
            </a: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в удобный для работы формат.</a:t>
            </a:r>
            <a:endParaRPr sz="2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11700" y="2490418"/>
            <a:ext cx="8118000" cy="2298670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11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Автоматическая загрузка логов в базу 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данных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11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Очистка данных из различных форматов 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логов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11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Визуализация статистики: графики запросов и ошибок, таблицы 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активности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ts val="11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Поддержка больших объемов </a:t>
            </a:r>
            <a:r>
              <a:rPr lang="ru-RU" sz="16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информации</a:t>
            </a:r>
            <a:endParaRPr lang="ru-RU" sz="16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Техническая реализация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311700" y="1212275"/>
            <a:ext cx="8118000" cy="1111200"/>
          </a:xfrm>
          <a:prstGeom prst="roundRect">
            <a:avLst>
              <a:gd name="adj" fmla="val 23213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База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данных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PostgreSQL (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оптимизирована для больших объемов данных)</a:t>
            </a:r>
          </a:p>
          <a:p>
            <a:r>
              <a:rPr lang="ru-RU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Графический интерфейс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PySide6 </a:t>
            </a:r>
          </a:p>
          <a:p>
            <a:r>
              <a:rPr lang="ru-RU" b="1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Анализ данных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pandas,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matplotlib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1" dirty="0" err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Многопоточность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concurrent.futures.ThreadPoolExecutor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11700" y="2518025"/>
            <a:ext cx="8118000" cy="1004700"/>
          </a:xfrm>
          <a:prstGeom prst="roundRect">
            <a:avLst>
              <a:gd name="adj" fmla="val 23213"/>
            </a:avLst>
          </a:prstGeom>
          <a:solidFill>
            <a:srgbClr val="EFF7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ru-RU" dirty="0" err="1">
                <a:solidFill>
                  <a:schemeClr val="accent5">
                    <a:lumMod val="75000"/>
                  </a:schemeClr>
                </a:solidFill>
              </a:rPr>
              <a:t>Парсер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логов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                                                      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Менеджер БД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0"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Многопоточный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обработчик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                               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Графический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интерфейс </a:t>
            </a:r>
            <a:r>
              <a:rPr lang="ru" sz="1600" dirty="0" smtClean="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dirty="0">
              <a:solidFill>
                <a:schemeClr val="accent5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311700" y="3620275"/>
            <a:ext cx="8118000" cy="1111200"/>
          </a:xfrm>
          <a:prstGeom prst="roundRect">
            <a:avLst>
              <a:gd name="adj" fmla="val 23213"/>
            </a:avLst>
          </a:prstGeom>
          <a:solidFill>
            <a:srgbClr val="F5F1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Загрузка логов через GUI → многопоточный </a:t>
            </a:r>
            <a:r>
              <a:rPr lang="ru-RU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парсинг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→</a:t>
            </a:r>
            <a:r>
              <a:rPr lang="en-US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вставка 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Визуализация через 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графики</a:t>
            </a:r>
            <a:r>
              <a:rPr lang="en-US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и таблицы.</a:t>
            </a:r>
            <a:endParaRPr lang="ru-RU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Экспорт в CSV/</a:t>
            </a:r>
            <a:r>
              <a:rPr lang="ru-RU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Excel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 для интеграции с внешними системами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 err="1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: Все операции записываются </a:t>
            </a:r>
            <a:r>
              <a:rPr lang="ru-RU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app.log </a:t>
            </a:r>
            <a:r>
              <a:rPr lang="ru-RU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для отслеживания ошибок.</a:t>
            </a:r>
            <a:endParaRPr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Демонстрация результата</a:t>
            </a:r>
            <a:endParaRPr dirty="0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 descr="https://sun9-75.userapi.com/impg/sjbUrJ39sh6ovME2yKTLQU22q2HeZrG7p6Fd-g/WKx64d6w3_w.jpg?size=1919x1011&amp;quality=95&amp;sign=9b3f201490e334b7078f183cc08333d1&amp;type=alb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102"/>
          <a:stretch/>
        </p:blipFill>
        <p:spPr bwMode="auto">
          <a:xfrm>
            <a:off x="241094" y="1017723"/>
            <a:ext cx="4982169" cy="23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un9-28.userapi.com/impg/Nun9BD3_ZKbf0jp-sv8APwVcSrl0w7L3t1Pm3w/cWOVsGywB74.jpg?size=1917x1015&amp;quality=95&amp;sign=44412eeaa96c2c08d197cd67c893f510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58" y="2604324"/>
            <a:ext cx="4795666" cy="253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54832" y="1017723"/>
            <a:ext cx="297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Внешний вид программы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94" y="4076275"/>
            <a:ext cx="297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Процесс работы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Демонстрация результата</a:t>
            </a:r>
            <a:endParaRPr dirty="0"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https://sun9-41.userapi.com/impg/Y6dQYrQzvPzBL_hjBr7b8P2NhAjmaDyKqY4A7A/gNlTZQSBBkU.jpg?size=1919x1016&amp;quality=95&amp;sign=fda29ebe0b75f1a3d6ca7f1ff93702c8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4"/>
            <a:ext cx="4986144" cy="26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un9-17.userapi.com/impg/wIRqR1uphj1BbfP4-NXhKB_KIixIvaYDR0WT2Q/JmUIBX1j6lQ.jpg?size=1919x1016&amp;quality=95&amp;sign=807884a8ff5d37c04d95391a753cd92a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64" y="2111069"/>
            <a:ext cx="5496690" cy="291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69132" y="1037228"/>
            <a:ext cx="297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Вывод данных в удобный формат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192" y="4080963"/>
            <a:ext cx="297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Информация о пользователях по их 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 </a:t>
            </a:r>
            <a:r>
              <a:rPr lang="ru-RU" sz="1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различные даты</a:t>
            </a:r>
            <a:endParaRPr lang="ru-RU" sz="1800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5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22666"/>
                </a:solidFill>
                <a:latin typeface="Roboto"/>
                <a:ea typeface="Roboto"/>
                <a:cs typeface="Roboto"/>
                <a:sym typeface="Roboto"/>
              </a:rPr>
              <a:t>План развития</a:t>
            </a:r>
            <a:endParaRPr>
              <a:solidFill>
                <a:srgbClr val="022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Выбор подходящей для нашей программы БД</a:t>
            </a: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Подготовка программы с базовой </a:t>
            </a: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функциональностью</a:t>
            </a:r>
            <a:endParaRPr lang="ru-RU" sz="1900" dirty="0">
              <a:solidFill>
                <a:srgbClr val="58799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Оптимизация хранения данных</a:t>
            </a: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Улучшение </a:t>
            </a:r>
            <a:r>
              <a:rPr lang="ru-RU" sz="19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логики </a:t>
            </a: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работы</a:t>
            </a: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Добавление новых функций и возможностей в нашу программу</a:t>
            </a: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Поиск подходящего метода ускорения работы программы</a:t>
            </a:r>
          </a:p>
          <a:p>
            <a:pPr lvl="0">
              <a:lnSpc>
                <a:spcPct val="150000"/>
              </a:lnSpc>
              <a:buClr>
                <a:srgbClr val="587996"/>
              </a:buClr>
              <a:buFont typeface="+mj-lt"/>
              <a:buAutoNum type="arabicPeriod"/>
            </a:pPr>
            <a:r>
              <a:rPr lang="ru-RU" sz="1900" dirty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900" dirty="0" smtClean="0">
                <a:solidFill>
                  <a:srgbClr val="587996"/>
                </a:solidFill>
                <a:latin typeface="Roboto"/>
                <a:ea typeface="Roboto"/>
                <a:cs typeface="Roboto"/>
                <a:sym typeface="Roboto"/>
              </a:rPr>
              <a:t>отладка с последующей финальной оптимизацией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Выводы и результаты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454774" y="1017725"/>
            <a:ext cx="8377526" cy="3850304"/>
          </a:xfrm>
          <a:prstGeom prst="roundRect">
            <a:avLst>
              <a:gd name="adj" fmla="val 109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Основные достижения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Разработан оптимизированный анализатор логов веб-сервера с графическим интерфейсом (GUI) на PySide6.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Реализована быстрая обработка больших объемов данных за счет: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Многопоточной загрузки и </a:t>
            </a:r>
            <a:r>
              <a:rPr lang="ru-RU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парсинга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логов.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Хеширования записей для исключения дубликатов.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Пакетной вставки в </a:t>
            </a:r>
            <a:r>
              <a:rPr lang="ru-RU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(до 20 млн записей за раз).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Визуализация данных: графики запросов/ошибок, таблицы с IP-статистикой.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Экспорт в CSV и </a:t>
            </a:r>
            <a:r>
              <a:rPr lang="ru-RU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для дальнейшего анализа</a:t>
            </a:r>
            <a:r>
              <a:rPr lang="ru-RU" sz="12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Производительность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Обработка 1 лога и запись его в базу данных занимает 2.5 минуты.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Запись 20 логов и его запись в БД составляет около часа.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Экспорт в CSV и </a:t>
            </a:r>
            <a:r>
              <a:rPr lang="ru-RU" sz="12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Parquet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занимает около 10 секунд</a:t>
            </a:r>
            <a:r>
              <a:rPr lang="ru-RU" sz="12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2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Кому </a:t>
            </a:r>
            <a:r>
              <a:rPr lang="ru-RU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полезно </a:t>
            </a:r>
            <a:endParaRPr lang="ru-RU" sz="1200" b="1" dirty="0" smtClean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Администраторам серверов</a:t>
            </a:r>
            <a:endParaRPr lang="ru-RU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Разработчикам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2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Аналитикам</a:t>
            </a:r>
            <a:endParaRPr lang="ru-RU"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374</Words>
  <Application>Microsoft Office PowerPoint</Application>
  <PresentationFormat>Экран (16:9)</PresentationFormat>
  <Paragraphs>76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Wingdings</vt:lpstr>
      <vt:lpstr>Roboto</vt:lpstr>
      <vt:lpstr>Simple Light</vt:lpstr>
      <vt:lpstr>Презентация PowerPoint</vt:lpstr>
      <vt:lpstr>Дети GPT</vt:lpstr>
      <vt:lpstr>Проблема/задача</vt:lpstr>
      <vt:lpstr>Решение</vt:lpstr>
      <vt:lpstr>Техническая реализация</vt:lpstr>
      <vt:lpstr>Демонстрация результата</vt:lpstr>
      <vt:lpstr>Демонстрация результата</vt:lpstr>
      <vt:lpstr>План развития</vt:lpstr>
      <vt:lpstr>Выводы и 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Иван Ефимов</cp:lastModifiedBy>
  <cp:revision>17</cp:revision>
  <dcterms:modified xsi:type="dcterms:W3CDTF">2025-04-21T19:52:05Z</dcterms:modified>
</cp:coreProperties>
</file>